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BE43-9E10-4E45-B0ED-5EFA195F626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DC137A-C127-4555-A677-18D6E5C83A4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BE43-9E10-4E45-B0ED-5EFA195F626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137A-C127-4555-A677-18D6E5C83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BE43-9E10-4E45-B0ED-5EFA195F626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137A-C127-4555-A677-18D6E5C83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002BE43-9E10-4E45-B0ED-5EFA195F626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7DC137A-C127-4555-A677-18D6E5C83A4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BE43-9E10-4E45-B0ED-5EFA195F626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137A-C127-4555-A677-18D6E5C83A4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BE43-9E10-4E45-B0ED-5EFA195F626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137A-C127-4555-A677-18D6E5C83A4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137A-C127-4555-A677-18D6E5C83A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BE43-9E10-4E45-B0ED-5EFA195F626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BE43-9E10-4E45-B0ED-5EFA195F626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137A-C127-4555-A677-18D6E5C83A4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BE43-9E10-4E45-B0ED-5EFA195F626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137A-C127-4555-A677-18D6E5C83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002BE43-9E10-4E45-B0ED-5EFA195F626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7DC137A-C127-4555-A677-18D6E5C83A4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BE43-9E10-4E45-B0ED-5EFA195F626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DC137A-C127-4555-A677-18D6E5C83A4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02BE43-9E10-4E45-B0ED-5EFA195F626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7DC137A-C127-4555-A677-18D6E5C83A4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Понедељак, 23.03.2020.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Једначине са сабирањем и одузимањем разломака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Plus 3"/>
          <p:cNvSpPr/>
          <p:nvPr/>
        </p:nvSpPr>
        <p:spPr>
          <a:xfrm>
            <a:off x="857224" y="4643446"/>
            <a:ext cx="1000132" cy="8572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7429520" y="4214818"/>
            <a:ext cx="1000132" cy="64294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qual 5"/>
          <p:cNvSpPr/>
          <p:nvPr/>
        </p:nvSpPr>
        <p:spPr>
          <a:xfrm>
            <a:off x="4214810" y="5429264"/>
            <a:ext cx="1285884" cy="64294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0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sr-Cyrl-RS" dirty="0" smtClean="0"/>
          </a:p>
          <a:p>
            <a:r>
              <a:rPr lang="sr-Cyrl-RS" dirty="0" smtClean="0"/>
              <a:t> </a:t>
            </a: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</a:rPr>
              <a:t>Решавање најразноврснијих проблема се може свести на </a:t>
            </a:r>
            <a:r>
              <a:rPr lang="sr-Cyrl-RS" b="1" dirty="0" smtClean="0">
                <a:solidFill>
                  <a:schemeClr val="accent6">
                    <a:lumMod val="50000"/>
                  </a:schemeClr>
                </a:solidFill>
              </a:rPr>
              <a:t>решавање једначина</a:t>
            </a: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sr-Cyrl-RS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</a:rPr>
              <a:t>Зато у сваком разреду додатно продубљујемо </a:t>
            </a:r>
            <a:r>
              <a:rPr lang="sr-Cyrl-RS" u="sng" dirty="0" smtClean="0">
                <a:solidFill>
                  <a:schemeClr val="accent6">
                    <a:lumMod val="50000"/>
                  </a:schemeClr>
                </a:solidFill>
              </a:rPr>
              <a:t>вештину</a:t>
            </a: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</a:rPr>
              <a:t> решавања једначина.</a:t>
            </a:r>
          </a:p>
          <a:p>
            <a:pPr>
              <a:buNone/>
            </a:pPr>
            <a:endParaRPr lang="sr-Cyrl-RS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</a:rPr>
              <a:t>При решавању једначина са разломцима користимо </a:t>
            </a:r>
            <a:r>
              <a:rPr lang="sr-Cyrl-RS" b="1" dirty="0" smtClean="0">
                <a:solidFill>
                  <a:schemeClr val="accent6">
                    <a:lumMod val="50000"/>
                  </a:schemeClr>
                </a:solidFill>
              </a:rPr>
              <a:t>иста правила </a:t>
            </a: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</a:rPr>
              <a:t>као и код решавања једначина истог типа у </a:t>
            </a:r>
            <a:r>
              <a:rPr lang="sr-Cyrl-RS" b="1" dirty="0" smtClean="0">
                <a:solidFill>
                  <a:schemeClr val="accent6">
                    <a:lumMod val="50000"/>
                  </a:schemeClr>
                </a:solidFill>
              </a:rPr>
              <a:t>скупу природних бројева</a:t>
            </a: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triped Right Arrow 3"/>
          <p:cNvSpPr/>
          <p:nvPr/>
        </p:nvSpPr>
        <p:spPr>
          <a:xfrm>
            <a:off x="6357950" y="5000636"/>
            <a:ext cx="1428760" cy="642942"/>
          </a:xfrm>
          <a:prstGeom prst="strip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0000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6143668"/>
          </a:xfrm>
        </p:spPr>
        <p:txBody>
          <a:bodyPr/>
          <a:lstStyle/>
          <a:p>
            <a:r>
              <a:rPr lang="sr-Cyrl-RS" dirty="0" smtClean="0"/>
              <a:t> </a:t>
            </a:r>
            <a:r>
              <a:rPr lang="sr-Cyrl-RS" b="1" u="sng" dirty="0" smtClean="0"/>
              <a:t>Подсетимо се...</a:t>
            </a:r>
          </a:p>
          <a:p>
            <a:pPr>
              <a:buNone/>
            </a:pPr>
            <a:endParaRPr lang="sr-Cyrl-RS" dirty="0" smtClean="0"/>
          </a:p>
          <a:p>
            <a:pPr marL="514350" indent="-514350">
              <a:buNone/>
            </a:pPr>
            <a:r>
              <a:rPr lang="sr-Cyrl-RS" dirty="0" smtClean="0"/>
              <a:t>      </a:t>
            </a:r>
            <a:r>
              <a:rPr lang="sr-Cyrl-R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Непозанти </a:t>
            </a:r>
            <a:r>
              <a:rPr lang="sr-Cyrl-RS" dirty="0" smtClean="0">
                <a:solidFill>
                  <a:srgbClr val="C00000"/>
                </a:solidFill>
              </a:rPr>
              <a:t>сабирак </a:t>
            </a:r>
            <a:r>
              <a:rPr lang="sr-Cyrl-R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одређујемо тако што од збира одузмемо познати сабирак.</a:t>
            </a:r>
          </a:p>
          <a:p>
            <a:pPr marL="514350" indent="-514350">
              <a:buNone/>
            </a:pPr>
            <a:r>
              <a:rPr lang="sr-Cyrl-RS" dirty="0" smtClean="0"/>
              <a:t> </a:t>
            </a:r>
            <a:r>
              <a:rPr lang="sr-Cyrl-RS" dirty="0" smtClean="0"/>
              <a:t> </a:t>
            </a:r>
            <a:r>
              <a:rPr lang="sr-Cyrl-RS" sz="2800" dirty="0" smtClean="0">
                <a:solidFill>
                  <a:srgbClr val="0070C0"/>
                </a:solidFill>
              </a:rPr>
              <a:t>пример 1:</a:t>
            </a:r>
            <a:r>
              <a:rPr lang="sr-Cyrl-RS" dirty="0" smtClean="0"/>
              <a:t>                               </a:t>
            </a:r>
            <a:r>
              <a:rPr lang="sr-Cyrl-RS" sz="2800" dirty="0" smtClean="0">
                <a:solidFill>
                  <a:srgbClr val="0070C0"/>
                </a:solidFill>
              </a:rPr>
              <a:t>пример 2:</a:t>
            </a:r>
          </a:p>
          <a:p>
            <a:pPr marL="514350" indent="-514350">
              <a:buNone/>
            </a:pPr>
            <a:endParaRPr lang="sr-Cyrl-RS" dirty="0" smtClean="0"/>
          </a:p>
          <a:p>
            <a:pPr marL="514350" indent="-514350">
              <a:buNone/>
            </a:pPr>
            <a:endParaRPr lang="sr-Cyrl-RS" dirty="0" smtClean="0"/>
          </a:p>
          <a:p>
            <a:pPr marL="514350" indent="-514350">
              <a:buNone/>
            </a:pPr>
            <a:endParaRPr lang="sr-Cyrl-RS" dirty="0" smtClean="0"/>
          </a:p>
          <a:p>
            <a:pPr marL="514350" indent="-514350">
              <a:buNone/>
            </a:pPr>
            <a:endParaRPr lang="sr-Cyrl-RS" dirty="0" smtClean="0"/>
          </a:p>
        </p:txBody>
      </p:sp>
      <p:sp>
        <p:nvSpPr>
          <p:cNvPr id="6" name="Chevron 5"/>
          <p:cNvSpPr/>
          <p:nvPr/>
        </p:nvSpPr>
        <p:spPr>
          <a:xfrm>
            <a:off x="214282" y="1357298"/>
            <a:ext cx="500066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 descr="51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643182"/>
            <a:ext cx="2714644" cy="33575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 descr="5123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2643182"/>
            <a:ext cx="2857520" cy="33575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 advTm="10000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214290"/>
            <a:ext cx="8472518" cy="6215106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       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    </a:t>
            </a:r>
            <a:r>
              <a:rPr lang="sr-Cyrl-R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Непознати </a:t>
            </a:r>
            <a:r>
              <a:rPr lang="sr-Cyrl-RS" dirty="0" smtClean="0">
                <a:solidFill>
                  <a:srgbClr val="C00000"/>
                </a:solidFill>
              </a:rPr>
              <a:t>умањеник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одређујемо тако што разлику            </a:t>
            </a:r>
          </a:p>
          <a:p>
            <a:pPr>
              <a:buNone/>
            </a:pPr>
            <a:r>
              <a:rPr lang="sr-Cyrl-R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саберемо са умањиоцем.</a:t>
            </a:r>
          </a:p>
          <a:p>
            <a:pPr>
              <a:buNone/>
            </a:pPr>
            <a:r>
              <a:rPr lang="sr-Cyrl-RS" dirty="0" smtClean="0"/>
              <a:t>  </a:t>
            </a:r>
            <a:r>
              <a:rPr lang="sr-Cyrl-RS" dirty="0" smtClean="0"/>
              <a:t>     </a:t>
            </a:r>
            <a:r>
              <a:rPr lang="sr-Cyrl-RS" dirty="0" smtClean="0">
                <a:solidFill>
                  <a:srgbClr val="0070C0"/>
                </a:solidFill>
              </a:rPr>
              <a:t>пример 3:</a:t>
            </a:r>
          </a:p>
          <a:p>
            <a:pPr>
              <a:buNone/>
            </a:pPr>
            <a:r>
              <a:rPr lang="sr-Cyrl-RS" dirty="0" smtClean="0"/>
              <a:t> </a:t>
            </a:r>
            <a:endParaRPr lang="en-US" dirty="0"/>
          </a:p>
        </p:txBody>
      </p:sp>
      <p:pic>
        <p:nvPicPr>
          <p:cNvPr id="4" name="Picture 3" descr="5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1928802"/>
            <a:ext cx="4572032" cy="42862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Chevron 5"/>
          <p:cNvSpPr/>
          <p:nvPr/>
        </p:nvSpPr>
        <p:spPr>
          <a:xfrm>
            <a:off x="214282" y="785794"/>
            <a:ext cx="571504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triped Right Arrow 6"/>
          <p:cNvSpPr/>
          <p:nvPr/>
        </p:nvSpPr>
        <p:spPr>
          <a:xfrm>
            <a:off x="7643834" y="5715016"/>
            <a:ext cx="1071570" cy="571504"/>
          </a:xfrm>
          <a:prstGeom prst="strip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0000"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214290"/>
            <a:ext cx="8401080" cy="6357982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     </a:t>
            </a:r>
            <a:r>
              <a:rPr lang="sr-Cyrl-R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Непознати </a:t>
            </a:r>
            <a:r>
              <a:rPr lang="sr-Cyrl-RS" dirty="0" smtClean="0">
                <a:solidFill>
                  <a:srgbClr val="C00000"/>
                </a:solidFill>
              </a:rPr>
              <a:t>умањилац</a:t>
            </a:r>
            <a:r>
              <a:rPr lang="sr-Cyrl-R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одређујемо тако што од  </a:t>
            </a:r>
          </a:p>
          <a:p>
            <a:pPr>
              <a:buNone/>
            </a:pPr>
            <a:r>
              <a:rPr lang="sr-Cyrl-R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умањеника одузмемо разлику.</a:t>
            </a:r>
          </a:p>
          <a:p>
            <a:pPr>
              <a:buNone/>
            </a:pPr>
            <a:r>
              <a:rPr lang="sr-Cyrl-RS" dirty="0" smtClean="0">
                <a:solidFill>
                  <a:srgbClr val="0070C0"/>
                </a:solidFill>
              </a:rPr>
              <a:t>п</a:t>
            </a:r>
            <a:r>
              <a:rPr lang="sr-Cyrl-RS" dirty="0" smtClean="0">
                <a:solidFill>
                  <a:srgbClr val="0070C0"/>
                </a:solidFill>
              </a:rPr>
              <a:t>ример 4: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285720" y="428604"/>
            <a:ext cx="571504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Striped Right Arrow 7"/>
          <p:cNvSpPr/>
          <p:nvPr/>
        </p:nvSpPr>
        <p:spPr>
          <a:xfrm>
            <a:off x="6858016" y="5357826"/>
            <a:ext cx="1428760" cy="785818"/>
          </a:xfrm>
          <a:prstGeom prst="strip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5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1643050"/>
            <a:ext cx="4143404" cy="44291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 advTm="1000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/>
          <a:lstStyle/>
          <a:p>
            <a:pPr>
              <a:buNone/>
            </a:pPr>
            <a:r>
              <a:rPr lang="sr-Cyrl-R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</a:t>
            </a:r>
          </a:p>
          <a:p>
            <a:pPr>
              <a:buNone/>
            </a:pPr>
            <a:r>
              <a:rPr lang="sr-Cyrl-RS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sr-Cyrl-RS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      Задаци за вежбање: </a:t>
            </a:r>
          </a:p>
          <a:p>
            <a:endParaRPr lang="sr-Cyrl-RS" dirty="0" smtClean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sr-Cyrl-RS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       Збирка задатака:</a:t>
            </a:r>
          </a:p>
          <a:p>
            <a:pPr>
              <a:buNone/>
            </a:pPr>
            <a:r>
              <a:rPr lang="sr-Cyrl-RS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sr-Cyrl-RS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                            </a:t>
            </a:r>
          </a:p>
          <a:p>
            <a:pPr>
              <a:buNone/>
            </a:pPr>
            <a:r>
              <a:rPr lang="sr-Cyrl-RS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sr-Cyrl-RS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                        страна 157, задаци </a:t>
            </a:r>
          </a:p>
          <a:p>
            <a:pPr>
              <a:buNone/>
            </a:pPr>
            <a:endParaRPr lang="sr-Cyrl-RS" dirty="0" smtClean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sr-Cyrl-RS" dirty="0" smtClean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sr-Cyrl-RS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 Ове задатке </a:t>
            </a:r>
            <a:r>
              <a:rPr lang="sr-Cyrl-RS" u="sng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не шаљете </a:t>
            </a:r>
            <a:r>
              <a:rPr lang="sr-Cyrl-RS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у одговору већ их вежбате код куће . . .</a:t>
            </a:r>
          </a:p>
        </p:txBody>
      </p:sp>
      <p:sp>
        <p:nvSpPr>
          <p:cNvPr id="4" name="Flowchart: Sequential Access Storage 3"/>
          <p:cNvSpPr/>
          <p:nvPr/>
        </p:nvSpPr>
        <p:spPr>
          <a:xfrm>
            <a:off x="5643570" y="2214554"/>
            <a:ext cx="1071570" cy="1071570"/>
          </a:xfrm>
          <a:prstGeom prst="flowChartMagneticTap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157.</a:t>
            </a:r>
            <a:endParaRPr lang="en-US" sz="2400" b="1" dirty="0"/>
          </a:p>
        </p:txBody>
      </p:sp>
      <p:sp>
        <p:nvSpPr>
          <p:cNvPr id="5" name="Flowchart: Sequential Access Storage 4"/>
          <p:cNvSpPr/>
          <p:nvPr/>
        </p:nvSpPr>
        <p:spPr>
          <a:xfrm>
            <a:off x="7072330" y="2214554"/>
            <a:ext cx="1071570" cy="1143008"/>
          </a:xfrm>
          <a:prstGeom prst="flowChartMagneticTap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158.</a:t>
            </a:r>
            <a:endParaRPr lang="en-US" sz="2400" b="1" dirty="0"/>
          </a:p>
        </p:txBody>
      </p:sp>
      <p:sp>
        <p:nvSpPr>
          <p:cNvPr id="6" name="Chevron 5"/>
          <p:cNvSpPr/>
          <p:nvPr/>
        </p:nvSpPr>
        <p:spPr>
          <a:xfrm>
            <a:off x="500034" y="1071546"/>
            <a:ext cx="571504" cy="35719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Curved Connector 7"/>
          <p:cNvCxnSpPr/>
          <p:nvPr/>
        </p:nvCxnSpPr>
        <p:spPr>
          <a:xfrm flipV="1">
            <a:off x="2143108" y="5214950"/>
            <a:ext cx="2000264" cy="1000132"/>
          </a:xfrm>
          <a:prstGeom prst="curved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>
            <a:off x="5429256" y="4929198"/>
            <a:ext cx="2357454" cy="1285884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472518" cy="6500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Останите здрави, весели, насмејани и </a:t>
            </a: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расположени.</a:t>
            </a:r>
          </a:p>
          <a:p>
            <a:pPr>
              <a:buNone/>
            </a:pPr>
            <a:endParaRPr lang="sr-Cyrl-RS" dirty="0" smtClean="0">
              <a:solidFill>
                <a:schemeClr val="accent6">
                  <a:lumMod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sr-Cyrl-RS" dirty="0" smtClean="0">
              <a:solidFill>
                <a:schemeClr val="accent6">
                  <a:lumMod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sr-Cyrl-RS" dirty="0" smtClean="0">
              <a:solidFill>
                <a:schemeClr val="accent6">
                  <a:lumMod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sr-Cyrl-RS" dirty="0" smtClean="0">
              <a:solidFill>
                <a:schemeClr val="accent6">
                  <a:lumMod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sr-Cyrl-RS" dirty="0" smtClean="0">
              <a:solidFill>
                <a:schemeClr val="accent6">
                  <a:lumMod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sr-Cyrl-RS" dirty="0" smtClean="0">
              <a:solidFill>
                <a:schemeClr val="accent6">
                  <a:lumMod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sr-Cyrl-RS" dirty="0" smtClean="0">
              <a:solidFill>
                <a:schemeClr val="accent6">
                  <a:lumMod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sr-Cyrl-RS" dirty="0" smtClean="0">
              <a:solidFill>
                <a:schemeClr val="accent6">
                  <a:lumMod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sr-Cyrl-RS" dirty="0" smtClean="0">
              <a:solidFill>
                <a:schemeClr val="accent6">
                  <a:lumMod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sr-Cyrl-RS" dirty="0" smtClean="0">
              <a:solidFill>
                <a:schemeClr val="accent6">
                  <a:lumMod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Срдачан поздрав, ваше наставнице </a:t>
            </a:r>
          </a:p>
          <a:p>
            <a:pPr>
              <a:buNone/>
            </a:pP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                                                           Марија и Јована </a:t>
            </a: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sym typeface="Wingdings" pitchFamily="2" charset="2"/>
              </a:rPr>
              <a:t></a:t>
            </a:r>
            <a:endParaRPr lang="sr-Cyrl-RS" dirty="0" smtClean="0">
              <a:solidFill>
                <a:schemeClr val="accent6">
                  <a:lumMod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3" descr="motivation-studying-network-marketing-mens-premium-t-shi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000108"/>
            <a:ext cx="4429156" cy="4286280"/>
          </a:xfrm>
          <a:prstGeom prst="rect">
            <a:avLst/>
          </a:prstGeom>
        </p:spPr>
      </p:pic>
      <p:sp>
        <p:nvSpPr>
          <p:cNvPr id="6" name="Heart 5"/>
          <p:cNvSpPr/>
          <p:nvPr/>
        </p:nvSpPr>
        <p:spPr>
          <a:xfrm>
            <a:off x="6858016" y="2214554"/>
            <a:ext cx="1500198" cy="157163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0000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75</TotalTime>
  <Words>164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Једначине са сабирањем и одузимањем разломака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Једначине са сабирањем и одузимањем разломака</dc:title>
  <dc:creator>Marija</dc:creator>
  <cp:lastModifiedBy>Marija</cp:lastModifiedBy>
  <cp:revision>8</cp:revision>
  <dcterms:created xsi:type="dcterms:W3CDTF">2020-03-22T21:37:07Z</dcterms:created>
  <dcterms:modified xsi:type="dcterms:W3CDTF">2020-03-22T22:52:34Z</dcterms:modified>
</cp:coreProperties>
</file>